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76" r:id="rId2"/>
    <p:sldMasterId id="2147483673" r:id="rId3"/>
    <p:sldMasterId id="2147483708" r:id="rId4"/>
  </p:sldMasterIdLst>
  <p:notesMasterIdLst>
    <p:notesMasterId r:id="rId14"/>
  </p:notesMasterIdLst>
  <p:sldIdLst>
    <p:sldId id="256" r:id="rId5"/>
    <p:sldId id="262" r:id="rId6"/>
    <p:sldId id="269" r:id="rId7"/>
    <p:sldId id="265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5">
          <p15:clr>
            <a:srgbClr val="A4A3A4"/>
          </p15:clr>
        </p15:guide>
        <p15:guide id="2" pos="4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0000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4673" autoAdjust="0"/>
  </p:normalViewPr>
  <p:slideViewPr>
    <p:cSldViewPr snapToGrid="0">
      <p:cViewPr varScale="1">
        <p:scale>
          <a:sx n="110" d="100"/>
          <a:sy n="110" d="100"/>
        </p:scale>
        <p:origin x="1722" y="108"/>
      </p:cViewPr>
      <p:guideLst>
        <p:guide orient="horz" pos="4135"/>
        <p:guide pos="43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8" d="100"/>
          <a:sy n="98" d="100"/>
        </p:scale>
        <p:origin x="-356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A106D-1BC3-4F1D-951F-E82C3779713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9F240-1E6C-4AFA-961F-7C1BFD2BBB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09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184" y="1257651"/>
            <a:ext cx="1757900" cy="243931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256678" y="4557939"/>
            <a:ext cx="8570912" cy="828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ct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ct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ct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261938" y="5508399"/>
            <a:ext cx="8577262" cy="4937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b="0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ctr">
              <a:buNone/>
              <a:defRPr b="0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ctr">
              <a:buNone/>
              <a:defRPr b="0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ctr">
              <a:buNone/>
              <a:defRPr b="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18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шмуц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/>
          <p:cNvSpPr>
            <a:spLocks noGrp="1"/>
          </p:cNvSpPr>
          <p:nvPr>
            <p:ph type="pic" sz="quarter" idx="18" hasCustomPrompt="1"/>
          </p:nvPr>
        </p:nvSpPr>
        <p:spPr>
          <a:xfrm>
            <a:off x="1270000" y="1299029"/>
            <a:ext cx="7510463" cy="526528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ru-RU" dirty="0" smtClean="0"/>
              <a:t>ВАШЕ ФОТО</a:t>
            </a:r>
            <a:endParaRPr lang="ru-RU" dirty="0"/>
          </a:p>
        </p:txBody>
      </p:sp>
      <p:sp>
        <p:nvSpPr>
          <p:cNvPr id="5" name="Текст 9"/>
          <p:cNvSpPr>
            <a:spLocks noGrp="1"/>
          </p:cNvSpPr>
          <p:nvPr>
            <p:ph type="body" sz="quarter" idx="19" hasCustomPrompt="1"/>
          </p:nvPr>
        </p:nvSpPr>
        <p:spPr>
          <a:xfrm>
            <a:off x="1190399" y="559482"/>
            <a:ext cx="5515201" cy="68897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551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183142" y="537711"/>
            <a:ext cx="5515201" cy="68897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46858" y="1248458"/>
            <a:ext cx="5529262" cy="457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1174979" y="1814513"/>
            <a:ext cx="5516562" cy="4749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электро-инжиниринга, стремимся к новым технологическим открытиям и концепциям.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7" hasCustomPrompt="1"/>
          </p:nvPr>
        </p:nvSpPr>
        <p:spPr>
          <a:xfrm>
            <a:off x="6932613" y="1277938"/>
            <a:ext cx="1863725" cy="5057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D2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EKF </a:t>
            </a:r>
            <a:r>
              <a:rPr lang="ru-RU" dirty="0" err="1" smtClean="0"/>
              <a:t>electrotechnica</a:t>
            </a:r>
            <a:r>
              <a:rPr lang="ru-RU" dirty="0" smtClean="0"/>
              <a:t> - международный холдинг, производитель широкого спектра электротехники.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40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183142" y="537711"/>
            <a:ext cx="5515201" cy="688975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46858" y="1248458"/>
            <a:ext cx="5529262" cy="457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1174979" y="1814513"/>
            <a:ext cx="5516562" cy="4749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электро-инжиниринга, стремимся к новым технологическим открытиям и концепциям.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7" hasCustomPrompt="1"/>
          </p:nvPr>
        </p:nvSpPr>
        <p:spPr>
          <a:xfrm>
            <a:off x="6932613" y="1277938"/>
            <a:ext cx="1863725" cy="5057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D2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EKF </a:t>
            </a:r>
            <a:r>
              <a:rPr lang="ru-RU" dirty="0" err="1" smtClean="0"/>
              <a:t>electrotechnica</a:t>
            </a:r>
            <a:r>
              <a:rPr lang="ru-RU" dirty="0" smtClean="0"/>
              <a:t> - международный холдинг, производитель широкого спектра электротехники.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920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932613" y="1226457"/>
            <a:ext cx="1863044" cy="5152571"/>
          </a:xfrm>
          <a:prstGeom prst="rect">
            <a:avLst/>
          </a:pr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342796" y="559482"/>
            <a:ext cx="5442633" cy="688975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6988629" y="1306515"/>
            <a:ext cx="1755774" cy="8198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 smtClean="0"/>
              <a:t>ПОДЗАГОЛОВОК</a:t>
            </a:r>
          </a:p>
          <a:p>
            <a:pPr lvl="0"/>
            <a:r>
              <a:rPr lang="ru-RU" dirty="0" smtClean="0"/>
              <a:t>1 УРОВЕНЬ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62063" y="1226457"/>
            <a:ext cx="5516562" cy="3991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 baseline="0">
                <a:solidFill>
                  <a:srgbClr val="D2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ЗАГОЛОВОК 2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1262063" y="1690689"/>
            <a:ext cx="5516562" cy="1001712"/>
          </a:xfrm>
          <a:prstGeom prst="rect">
            <a:avLst/>
          </a:prstGeom>
        </p:spPr>
        <p:txBody>
          <a:bodyPr numCol="2" spcCol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u="none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эле-</a:t>
            </a:r>
            <a:r>
              <a:rPr lang="ru-RU" dirty="0" err="1" smtClean="0"/>
              <a:t>ктро</a:t>
            </a:r>
            <a:r>
              <a:rPr lang="ru-RU" dirty="0" smtClean="0"/>
              <a:t>-инжиниринга, стремимся к новым технологическим открытиям и конце-</a:t>
            </a:r>
            <a:r>
              <a:rPr lang="ru-RU" dirty="0" err="1" smtClean="0"/>
              <a:t>пциям</a:t>
            </a:r>
            <a:r>
              <a:rPr lang="ru-RU" dirty="0" smtClean="0"/>
              <a:t>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62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932613" y="1226457"/>
            <a:ext cx="1863044" cy="515257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342796" y="559482"/>
            <a:ext cx="5442633" cy="688975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6988629" y="1306515"/>
            <a:ext cx="1755774" cy="8198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 smtClean="0"/>
              <a:t>ПОДЗАГОЛОВОК</a:t>
            </a:r>
          </a:p>
          <a:p>
            <a:pPr lvl="0"/>
            <a:r>
              <a:rPr lang="ru-RU" dirty="0" smtClean="0"/>
              <a:t>1 УРОВЕНЬ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62063" y="1226457"/>
            <a:ext cx="5516562" cy="3991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 baseline="0">
                <a:solidFill>
                  <a:schemeClr val="bg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ЗАГОЛОВОК 2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1262063" y="1690689"/>
            <a:ext cx="5516562" cy="1001712"/>
          </a:xfrm>
          <a:prstGeom prst="rect">
            <a:avLst/>
          </a:prstGeom>
        </p:spPr>
        <p:txBody>
          <a:bodyPr numCol="2" spcCol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u="none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эле-</a:t>
            </a:r>
            <a:r>
              <a:rPr lang="ru-RU" dirty="0" err="1" smtClean="0"/>
              <a:t>ктро</a:t>
            </a:r>
            <a:r>
              <a:rPr lang="ru-RU" dirty="0" smtClean="0"/>
              <a:t>-инжиниринга, стремимся к новым технологическим открытиям и конце-</a:t>
            </a:r>
            <a:r>
              <a:rPr lang="ru-RU" dirty="0" err="1" smtClean="0"/>
              <a:t>пциям</a:t>
            </a:r>
            <a:r>
              <a:rPr lang="ru-RU" dirty="0" smtClean="0"/>
              <a:t>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000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2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8" hasCustomPrompt="1"/>
          </p:nvPr>
        </p:nvSpPr>
        <p:spPr>
          <a:xfrm>
            <a:off x="6932613" y="1131888"/>
            <a:ext cx="1843087" cy="5240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Ваше фото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342796" y="559482"/>
            <a:ext cx="5442633" cy="688975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62063" y="1226457"/>
            <a:ext cx="5516562" cy="3991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 baseline="0">
                <a:solidFill>
                  <a:schemeClr val="bg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1262063" y="1690689"/>
            <a:ext cx="5516562" cy="1001712"/>
          </a:xfrm>
          <a:prstGeom prst="rect">
            <a:avLst/>
          </a:prstGeom>
        </p:spPr>
        <p:txBody>
          <a:bodyPr numCol="2" spcCol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u="none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эле-</a:t>
            </a:r>
            <a:r>
              <a:rPr lang="ru-RU" dirty="0" err="1" smtClean="0"/>
              <a:t>ктро</a:t>
            </a:r>
            <a:r>
              <a:rPr lang="ru-RU" dirty="0" smtClean="0"/>
              <a:t>-инжиниринга, стремимся к новым технологическим открытиям и конце-</a:t>
            </a:r>
            <a:r>
              <a:rPr lang="ru-RU" dirty="0" err="1" smtClean="0"/>
              <a:t>пциям</a:t>
            </a:r>
            <a:r>
              <a:rPr lang="ru-RU" dirty="0" smtClean="0"/>
              <a:t>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323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СТАНДАРТ_МНОГО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6836228" y="6381750"/>
            <a:ext cx="2133600" cy="365125"/>
          </a:xfrm>
          <a:prstGeom prst="rect">
            <a:avLst/>
          </a:prstGeom>
        </p:spPr>
        <p:txBody>
          <a:bodyPr/>
          <a:lstStyle/>
          <a:p>
            <a:fld id="{059D7F95-FC0A-4C65-BB6F-E523CA6F86B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190171" y="224974"/>
            <a:ext cx="5675085" cy="82731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</a:p>
          <a:p>
            <a:pPr lvl="0"/>
            <a:r>
              <a:rPr lang="ru-RU" dirty="0" smtClean="0"/>
              <a:t>2 СТРОКИ</a:t>
            </a:r>
            <a:endParaRPr lang="ru-RU" dirty="0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3621" y="1373129"/>
            <a:ext cx="8411029" cy="138611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>
              <a:buNone/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dirty="0" smtClean="0"/>
              <a:t>Для создания импульса развития Мы реализуем амбициозные проекты с эффективными решениями в сфере электро-инжиниринга, стремимся к новым технологическим открытиям и концепциям. Для развития инноваций в электротехнической отрасли и выпуска новых продуктов, мы реинвестируем прибыль в отдел научных исследований и разработок.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89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6604001" y="5258125"/>
            <a:ext cx="277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Центральный офис EKF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Россия, 111141, г. Москва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3-й пр. Перова Поля 8, стр. 11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+7 (495) 788-88-15</a:t>
            </a:r>
          </a:p>
          <a:p>
            <a:pPr algn="l"/>
            <a:endParaRPr lang="ru-RU" sz="12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l"/>
            <a:endParaRPr lang="ru-RU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176966" y="5758565"/>
            <a:ext cx="2412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800" b="1" dirty="0" smtClean="0">
                <a:solidFill>
                  <a:srgbClr val="D20000"/>
                </a:solidFill>
                <a:latin typeface="+mj-lt"/>
              </a:rPr>
              <a:t>WWW.EKFGROUP.COM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984038" y="2279197"/>
            <a:ext cx="5502275" cy="457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2pPr>
            <a:lvl3pPr marL="9144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3pPr>
            <a:lvl4pPr marL="13716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4pPr>
            <a:lvl5pPr marL="18288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1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nicwebsite.ru/files/writeable/uploads/rucenter6120/image/-08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" r="2911" b="2282"/>
          <a:stretch/>
        </p:blipFill>
        <p:spPr bwMode="auto">
          <a:xfrm>
            <a:off x="365170" y="2169886"/>
            <a:ext cx="6137230" cy="3947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6604001" y="5022813"/>
            <a:ext cx="2779486" cy="992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Центральный офис EKF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Россия, 111141, г. Москва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3-й пр. Перова Поля 8, стр. 11</a:t>
            </a:r>
          </a:p>
          <a:p>
            <a:pPr algn="l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+7 (495) 788-88-15</a:t>
            </a:r>
          </a:p>
          <a:p>
            <a:pPr algn="l"/>
            <a:endParaRPr lang="ru-RU" sz="12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l"/>
            <a:endParaRPr lang="ru-RU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6613820" y="5860163"/>
            <a:ext cx="19196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D20000"/>
                </a:solidFill>
                <a:latin typeface="+mj-lt"/>
              </a:rPr>
              <a:t>WWW.EKFGROUP.COM</a:t>
            </a:r>
          </a:p>
        </p:txBody>
      </p:sp>
      <p:sp>
        <p:nvSpPr>
          <p:cNvPr id="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25" y="1241426"/>
            <a:ext cx="5502275" cy="457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2pPr>
            <a:lvl3pPr marL="9144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3pPr>
            <a:lvl4pPr marL="13716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4pPr>
            <a:lvl5pPr marL="1828800" indent="0" algn="r">
              <a:buNone/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275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16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26" b="1662"/>
          <a:stretch/>
        </p:blipFill>
        <p:spPr>
          <a:xfrm>
            <a:off x="360307" y="2304222"/>
            <a:ext cx="6140462" cy="38965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30600" y="1188644"/>
            <a:ext cx="6257925" cy="6254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307" y="1823797"/>
            <a:ext cx="6146800" cy="617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500" b="0" baseline="0"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 hasCustomPrompt="1"/>
          </p:nvPr>
        </p:nvSpPr>
        <p:spPr>
          <a:xfrm>
            <a:off x="6678374" y="5754914"/>
            <a:ext cx="2067222" cy="445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solidFill>
                  <a:srgbClr val="D20000"/>
                </a:solidFill>
              </a:defRPr>
            </a:lvl1pPr>
            <a:lvl2pPr>
              <a:defRPr sz="2800" b="1">
                <a:solidFill>
                  <a:srgbClr val="D20000"/>
                </a:solidFill>
              </a:defRPr>
            </a:lvl2pPr>
            <a:lvl3pPr>
              <a:defRPr sz="2800" b="1">
                <a:solidFill>
                  <a:srgbClr val="D20000"/>
                </a:solidFill>
              </a:defRPr>
            </a:lvl3pPr>
            <a:lvl4pPr>
              <a:defRPr sz="2800" b="1">
                <a:solidFill>
                  <a:srgbClr val="D20000"/>
                </a:solidFill>
              </a:defRPr>
            </a:lvl4pPr>
            <a:lvl5pPr>
              <a:defRPr sz="2800" b="1">
                <a:solidFill>
                  <a:srgbClr val="D20000"/>
                </a:solidFill>
              </a:defRPr>
            </a:lvl5pPr>
          </a:lstStyle>
          <a:p>
            <a:pPr lvl="0"/>
            <a:r>
              <a:rPr lang="ru-RU" dirty="0" smtClean="0"/>
              <a:t>ДАТА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48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6" r="1984" b="1552"/>
          <a:stretch/>
        </p:blipFill>
        <p:spPr>
          <a:xfrm>
            <a:off x="360308" y="2318823"/>
            <a:ext cx="6140458" cy="38819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30600" y="1188644"/>
            <a:ext cx="6257925" cy="6254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307" y="1823797"/>
            <a:ext cx="6146800" cy="617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500" b="0" baseline="0"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 hasCustomPrompt="1"/>
          </p:nvPr>
        </p:nvSpPr>
        <p:spPr>
          <a:xfrm>
            <a:off x="6678374" y="5754914"/>
            <a:ext cx="2067222" cy="445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solidFill>
                  <a:srgbClr val="D20000"/>
                </a:solidFill>
              </a:defRPr>
            </a:lvl1pPr>
            <a:lvl2pPr>
              <a:defRPr sz="2800" b="1">
                <a:solidFill>
                  <a:srgbClr val="D20000"/>
                </a:solidFill>
              </a:defRPr>
            </a:lvl2pPr>
            <a:lvl3pPr>
              <a:defRPr sz="2800" b="1">
                <a:solidFill>
                  <a:srgbClr val="D20000"/>
                </a:solidFill>
              </a:defRPr>
            </a:lvl3pPr>
            <a:lvl4pPr>
              <a:defRPr sz="2800" b="1">
                <a:solidFill>
                  <a:srgbClr val="D20000"/>
                </a:solidFill>
              </a:defRPr>
            </a:lvl4pPr>
            <a:lvl5pPr>
              <a:defRPr sz="2800" b="1">
                <a:solidFill>
                  <a:srgbClr val="D20000"/>
                </a:solidFill>
              </a:defRPr>
            </a:lvl5pPr>
          </a:lstStyle>
          <a:p>
            <a:pPr lvl="0"/>
            <a:r>
              <a:rPr lang="ru-RU" dirty="0" smtClean="0"/>
              <a:t>ДАТА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09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2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30600" y="1188644"/>
            <a:ext cx="6257925" cy="6254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307" y="1823797"/>
            <a:ext cx="6146800" cy="617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500" b="0" baseline="0"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 hasCustomPrompt="1"/>
          </p:nvPr>
        </p:nvSpPr>
        <p:spPr>
          <a:xfrm>
            <a:off x="6678374" y="5754914"/>
            <a:ext cx="2067222" cy="445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>
                <a:solidFill>
                  <a:srgbClr val="D20000"/>
                </a:solidFill>
              </a:defRPr>
            </a:lvl1pPr>
            <a:lvl2pPr>
              <a:defRPr sz="2800" b="1">
                <a:solidFill>
                  <a:srgbClr val="D20000"/>
                </a:solidFill>
              </a:defRPr>
            </a:lvl2pPr>
            <a:lvl3pPr>
              <a:defRPr sz="2800" b="1">
                <a:solidFill>
                  <a:srgbClr val="D20000"/>
                </a:solidFill>
              </a:defRPr>
            </a:lvl3pPr>
            <a:lvl4pPr>
              <a:defRPr sz="2800" b="1">
                <a:solidFill>
                  <a:srgbClr val="D20000"/>
                </a:solidFill>
              </a:defRPr>
            </a:lvl4pPr>
            <a:lvl5pPr>
              <a:defRPr sz="2800" b="1">
                <a:solidFill>
                  <a:srgbClr val="D20000"/>
                </a:solidFill>
              </a:defRPr>
            </a:lvl5pPr>
          </a:lstStyle>
          <a:p>
            <a:pPr lvl="0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17" name="Рисунок 4"/>
          <p:cNvSpPr>
            <a:spLocks noGrp="1"/>
          </p:cNvSpPr>
          <p:nvPr>
            <p:ph type="pic" sz="quarter" idx="17" hasCustomPrompt="1"/>
          </p:nvPr>
        </p:nvSpPr>
        <p:spPr>
          <a:xfrm>
            <a:off x="360317" y="2318823"/>
            <a:ext cx="6140450" cy="37623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ru-RU" dirty="0" smtClean="0"/>
              <a:t>ВАШЕ 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6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0" b="6115"/>
          <a:stretch/>
        </p:blipFill>
        <p:spPr>
          <a:xfrm>
            <a:off x="360306" y="2426119"/>
            <a:ext cx="8385287" cy="36989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60305" y="1188644"/>
            <a:ext cx="6140462" cy="625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307" y="1814119"/>
            <a:ext cx="6223722" cy="6175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00" b="0"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124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3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7" hasCustomPrompt="1"/>
          </p:nvPr>
        </p:nvSpPr>
        <p:spPr>
          <a:xfrm>
            <a:off x="360362" y="2424113"/>
            <a:ext cx="8385233" cy="36798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ВАШЕ ФОТО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60305" y="1188644"/>
            <a:ext cx="6140462" cy="625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307" y="1814119"/>
            <a:ext cx="6223722" cy="6175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00" b="0"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194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4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4" t="14213" r="32173"/>
          <a:stretch/>
        </p:blipFill>
        <p:spPr>
          <a:xfrm>
            <a:off x="6678372" y="2318823"/>
            <a:ext cx="2067224" cy="38819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30600" y="2393306"/>
            <a:ext cx="6257925" cy="6254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 1 УРОВЕНЬ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96592" y="3405823"/>
            <a:ext cx="6146800" cy="617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500" b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НАЗВАНИЕ 2 УРОВЕНЬ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 hasCustomPrompt="1"/>
          </p:nvPr>
        </p:nvSpPr>
        <p:spPr>
          <a:xfrm>
            <a:off x="4498858" y="5821395"/>
            <a:ext cx="2067222" cy="44586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rgbClr val="D20000"/>
                </a:solidFill>
              </a:defRPr>
            </a:lvl1pPr>
            <a:lvl2pPr>
              <a:defRPr sz="2800" b="1">
                <a:solidFill>
                  <a:srgbClr val="D20000"/>
                </a:solidFill>
              </a:defRPr>
            </a:lvl2pPr>
            <a:lvl3pPr>
              <a:defRPr sz="2800" b="1">
                <a:solidFill>
                  <a:srgbClr val="D20000"/>
                </a:solidFill>
              </a:defRPr>
            </a:lvl3pPr>
            <a:lvl4pPr>
              <a:defRPr sz="2800" b="1">
                <a:solidFill>
                  <a:srgbClr val="D20000"/>
                </a:solidFill>
              </a:defRPr>
            </a:lvl4pPr>
            <a:lvl5pPr>
              <a:defRPr sz="2800" b="1">
                <a:solidFill>
                  <a:srgbClr val="D20000"/>
                </a:solidFill>
              </a:defRPr>
            </a:lvl5pPr>
          </a:lstStyle>
          <a:p>
            <a:pPr lvl="0"/>
            <a:r>
              <a:rPr lang="ru-RU" dirty="0" smtClean="0"/>
              <a:t>МОСКВА 2014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691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-4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39588"/>
            <a:ext cx="626431" cy="869256"/>
          </a:xfrm>
          <a:prstGeom prst="rect">
            <a:avLst/>
          </a:prstGeom>
        </p:spPr>
      </p:pic>
      <p:grpSp>
        <p:nvGrpSpPr>
          <p:cNvPr id="11" name="Группа 10"/>
          <p:cNvGrpSpPr/>
          <p:nvPr userDrawn="1"/>
        </p:nvGrpSpPr>
        <p:grpSpPr>
          <a:xfrm>
            <a:off x="360307" y="1814119"/>
            <a:ext cx="8385289" cy="504704"/>
            <a:chOff x="1264444" y="2274413"/>
            <a:chExt cx="7519987" cy="339785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30600" y="2393306"/>
            <a:ext cx="6257925" cy="6254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r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НАЗВАНИЕ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96592" y="3405823"/>
            <a:ext cx="6146800" cy="617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500" b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17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6678613" y="2169885"/>
            <a:ext cx="2066925" cy="439442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r>
              <a:rPr lang="ru-RU" dirty="0" smtClean="0"/>
              <a:t>ВАШЕ ФОТО</a:t>
            </a:r>
            <a:endParaRPr lang="ru-RU" dirty="0"/>
          </a:p>
        </p:txBody>
      </p:sp>
      <p:sp>
        <p:nvSpPr>
          <p:cNvPr id="19" name="Текст 17"/>
          <p:cNvSpPr>
            <a:spLocks noGrp="1"/>
          </p:cNvSpPr>
          <p:nvPr>
            <p:ph type="body" sz="quarter" idx="16" hasCustomPrompt="1"/>
          </p:nvPr>
        </p:nvSpPr>
        <p:spPr>
          <a:xfrm>
            <a:off x="4445278" y="5820758"/>
            <a:ext cx="2067222" cy="44586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rgbClr val="D20000"/>
                </a:solidFill>
              </a:defRPr>
            </a:lvl1pPr>
            <a:lvl2pPr>
              <a:defRPr sz="2800" b="1">
                <a:solidFill>
                  <a:srgbClr val="D20000"/>
                </a:solidFill>
              </a:defRPr>
            </a:lvl2pPr>
            <a:lvl3pPr>
              <a:defRPr sz="2800" b="1">
                <a:solidFill>
                  <a:srgbClr val="D20000"/>
                </a:solidFill>
              </a:defRPr>
            </a:lvl3pPr>
            <a:lvl4pPr>
              <a:defRPr sz="2800" b="1">
                <a:solidFill>
                  <a:srgbClr val="D20000"/>
                </a:solidFill>
              </a:defRPr>
            </a:lvl4pPr>
            <a:lvl5pPr>
              <a:defRPr sz="2800" b="1">
                <a:solidFill>
                  <a:srgbClr val="D20000"/>
                </a:solidFill>
              </a:defRPr>
            </a:lvl5pPr>
          </a:lstStyle>
          <a:p>
            <a:pPr lvl="0"/>
            <a:r>
              <a:rPr lang="ru-RU" dirty="0" smtClean="0"/>
              <a:t>ДАТА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0891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ОК_шмуц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6" t="19535" r="10118" b="485"/>
          <a:stretch/>
        </p:blipFill>
        <p:spPr>
          <a:xfrm>
            <a:off x="1250042" y="1233712"/>
            <a:ext cx="7531101" cy="5215214"/>
          </a:xfrm>
          <a:prstGeom prst="rect">
            <a:avLst/>
          </a:prstGeom>
        </p:spPr>
      </p:pic>
      <p:sp>
        <p:nvSpPr>
          <p:cNvPr id="10" name="Текст 9"/>
          <p:cNvSpPr>
            <a:spLocks noGrp="1"/>
          </p:cNvSpPr>
          <p:nvPr>
            <p:ph type="body" sz="quarter" idx="14" hasCustomPrompt="1"/>
          </p:nvPr>
        </p:nvSpPr>
        <p:spPr>
          <a:xfrm>
            <a:off x="1190399" y="559482"/>
            <a:ext cx="5515201" cy="68897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2pPr>
            <a:lvl3pPr marL="9144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3pPr>
            <a:lvl4pPr marL="13716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4pPr>
            <a:lvl5pPr marL="1828800" indent="0" algn="l">
              <a:buFontTx/>
              <a:buNone/>
              <a:defRPr b="1">
                <a:solidFill>
                  <a:schemeClr val="bg1">
                    <a:lumMod val="50000"/>
                  </a:schemeClr>
                </a:solidFill>
                <a:latin typeface="PartnerCondensed" panose="00000400000000000000" pitchFamily="2" charset="0"/>
              </a:defRPr>
            </a:lvl5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17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52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704" r:id="rId3"/>
    <p:sldLayoutId id="2147483697" r:id="rId4"/>
    <p:sldLayoutId id="2147483698" r:id="rId5"/>
    <p:sldLayoutId id="2147483705" r:id="rId6"/>
    <p:sldLayoutId id="2147483699" r:id="rId7"/>
    <p:sldLayoutId id="214748370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2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90" r:id="rId2"/>
    <p:sldLayoutId id="2147483689" r:id="rId3"/>
    <p:sldLayoutId id="2147483700" r:id="rId4"/>
    <p:sldLayoutId id="2147483691" r:id="rId5"/>
    <p:sldLayoutId id="2147483701" r:id="rId6"/>
    <p:sldLayoutId id="2147483703" r:id="rId7"/>
    <p:sldLayoutId id="2147483707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768" y="610560"/>
            <a:ext cx="626431" cy="869256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360305" y="1810655"/>
            <a:ext cx="8385289" cy="359231"/>
            <a:chOff x="1264444" y="2274413"/>
            <a:chExt cx="7519987" cy="339785"/>
          </a:xfrm>
        </p:grpSpPr>
        <p:sp>
          <p:nvSpPr>
            <p:cNvPr id="18" name="Прямоугольник 17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60305" y="6200778"/>
            <a:ext cx="8385289" cy="131689"/>
            <a:chOff x="1264444" y="2274413"/>
            <a:chExt cx="7519987" cy="339785"/>
          </a:xfrm>
        </p:grpSpPr>
        <p:sp>
          <p:nvSpPr>
            <p:cNvPr id="21" name="Прямоугольник 20"/>
            <p:cNvSpPr/>
            <p:nvPr userDrawn="1"/>
          </p:nvSpPr>
          <p:spPr>
            <a:xfrm>
              <a:off x="6930532" y="2274413"/>
              <a:ext cx="1853899" cy="339785"/>
            </a:xfrm>
            <a:prstGeom prst="rect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 userDrawn="1"/>
          </p:nvSpPr>
          <p:spPr>
            <a:xfrm>
              <a:off x="1264444" y="2274413"/>
              <a:ext cx="5506808" cy="3397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9868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41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2"/>
          </p:nvPr>
        </p:nvSpPr>
        <p:spPr>
          <a:xfrm>
            <a:off x="261938" y="3861253"/>
            <a:ext cx="8570912" cy="828675"/>
          </a:xfrm>
        </p:spPr>
        <p:txBody>
          <a:bodyPr/>
          <a:lstStyle/>
          <a:p>
            <a:r>
              <a:rPr lang="ru-RU" dirty="0" smtClean="0"/>
              <a:t>Конфигуратор преобразователя частоты серии </a:t>
            </a:r>
            <a:r>
              <a:rPr lang="en-US" dirty="0" smtClean="0"/>
              <a:t>VECTOR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61938" y="5438730"/>
            <a:ext cx="8577262" cy="493712"/>
          </a:xfrm>
        </p:spPr>
        <p:txBody>
          <a:bodyPr/>
          <a:lstStyle/>
          <a:p>
            <a:r>
              <a:rPr lang="ru-RU" dirty="0" smtClean="0"/>
              <a:t>Руководство пользователя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9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ekfgroup.com/upload/resize_cache/ekf/iblock/bf9/39039070bf9eb25632e12591b6086c6a224c87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014" y="1716428"/>
            <a:ext cx="3710940" cy="37109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78378" y="559482"/>
            <a:ext cx="6761208" cy="688975"/>
          </a:xfrm>
        </p:spPr>
        <p:txBody>
          <a:bodyPr/>
          <a:lstStyle/>
          <a:p>
            <a:r>
              <a:rPr lang="ru-RU" dirty="0" smtClean="0"/>
              <a:t>Конфигуратор преобразователя частоты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>
          <a:xfrm>
            <a:off x="2664822" y="1684269"/>
            <a:ext cx="8804367" cy="5173731"/>
          </a:xfrm>
        </p:spPr>
        <p:txBody>
          <a:bodyPr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Удобство </a:t>
            </a:r>
            <a:r>
              <a:rPr lang="ru-RU" sz="2200" dirty="0"/>
              <a:t>управлением параметров, наглядность </a:t>
            </a:r>
            <a:r>
              <a:rPr lang="ru-RU" sz="2200" dirty="0" smtClean="0"/>
              <a:t>конфигураций</a:t>
            </a:r>
            <a:r>
              <a:rPr lang="en-US" sz="2200" dirty="0" smtClean="0"/>
              <a:t>;</a:t>
            </a:r>
            <a:endParaRPr lang="ru-RU" sz="22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Одновременное подключение до 32 устройств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Возможность сохранения параметров преобразователя </a:t>
            </a:r>
            <a:r>
              <a:rPr lang="ru-RU" sz="2200" dirty="0"/>
              <a:t>отдельным файлом с последующей загрузкой на другое </a:t>
            </a:r>
            <a:r>
              <a:rPr lang="ru-RU" sz="2200" dirty="0" smtClean="0"/>
              <a:t>устройства</a:t>
            </a:r>
            <a:r>
              <a:rPr lang="en-US" sz="2200" dirty="0" smtClean="0"/>
              <a:t>;</a:t>
            </a:r>
            <a:endParaRPr lang="ru-RU" sz="2200" dirty="0" smtClean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Удаленная настройка преобразователя с компьютера через </a:t>
            </a:r>
            <a:r>
              <a:rPr lang="en-US" sz="2200" dirty="0" smtClean="0"/>
              <a:t>RS-485 </a:t>
            </a:r>
            <a:r>
              <a:rPr lang="ru-RU" sz="2200" dirty="0" smtClean="0"/>
              <a:t>интерфейс</a:t>
            </a:r>
            <a:r>
              <a:rPr lang="en-US" sz="2200" dirty="0" smtClean="0"/>
              <a:t>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Экономия времени</a:t>
            </a:r>
            <a:endParaRPr lang="ru-RU" sz="2200" dirty="0"/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5"/>
          </p:nvPr>
        </p:nvSpPr>
        <p:spPr>
          <a:xfrm>
            <a:off x="6988629" y="1306515"/>
            <a:ext cx="1755774" cy="819827"/>
          </a:xfrm>
        </p:spPr>
        <p:txBody>
          <a:bodyPr/>
          <a:lstStyle/>
          <a:p>
            <a:r>
              <a:rPr lang="ru-RU" dirty="0" smtClean="0"/>
              <a:t>Для чего он нужен?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0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 smtClean="0"/>
              <a:t>Вкладка «Параметры ПЧ»</a:t>
            </a:r>
            <a:endParaRPr lang="ru-RU" sz="3200" dirty="0"/>
          </a:p>
          <a:p>
            <a:endParaRPr lang="ru-RU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789715" y="1695739"/>
            <a:ext cx="3927566" cy="205765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Для подключения устройства в главном меню нажмите кнопку «Добавить ПЧ» и во всплывающей вкладке выберите тип преобразователя и его адрес (</a:t>
            </a:r>
            <a:r>
              <a:rPr lang="en-US" sz="2400" dirty="0" smtClean="0"/>
              <a:t>FC-02)</a:t>
            </a:r>
            <a:r>
              <a:rPr lang="ru-RU" sz="2400" dirty="0" smtClean="0"/>
              <a:t>. Данная вкладка позволяет добавлять до 32 преобразователей.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925" y="1965704"/>
            <a:ext cx="31432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48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 smtClean="0"/>
              <a:t>Интерфейс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29" y="1352960"/>
            <a:ext cx="8434114" cy="4568869"/>
          </a:xfrm>
          <a:prstGeom prst="rect">
            <a:avLst/>
          </a:prstGeom>
        </p:spPr>
      </p:pic>
      <p:sp>
        <p:nvSpPr>
          <p:cNvPr id="8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3675017" y="2194602"/>
            <a:ext cx="4868092" cy="4663398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ru-RU" sz="2400" dirty="0" smtClean="0"/>
              <a:t>Подключив частотный преобразователь на основном экране «окно состояния» конфигуратора есть возможность управления частотным преобразователем (кнопки «пуск» и «стоп»), а так же мониторинг динамических параметров и окно отображения аварий.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10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/>
              <a:t>Ошибка подключения</a:t>
            </a:r>
          </a:p>
          <a:p>
            <a:endParaRPr lang="ru-RU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972593" y="1681589"/>
            <a:ext cx="4299381" cy="45014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При появлении уведомления «ошибка </a:t>
            </a:r>
            <a:r>
              <a:rPr lang="en-US" sz="2400" dirty="0" smtClean="0"/>
              <a:t>COM</a:t>
            </a:r>
            <a:r>
              <a:rPr lang="ru-RU" sz="2400" dirty="0" smtClean="0"/>
              <a:t> порта» перейдите во вкладку «параметры связи» в главном меню. Во всплывающем окне возможно выбрать подходящий порт, скорость передачи данных (</a:t>
            </a:r>
            <a:r>
              <a:rPr lang="en-US" sz="2400" dirty="0" smtClean="0"/>
              <a:t>FC-00), </a:t>
            </a:r>
            <a:r>
              <a:rPr lang="ru-RU" sz="2400" dirty="0" smtClean="0"/>
              <a:t>бит четности (</a:t>
            </a:r>
            <a:r>
              <a:rPr lang="en-US" sz="2400" dirty="0" smtClean="0"/>
              <a:t>FC-01) </a:t>
            </a:r>
            <a:r>
              <a:rPr lang="ru-RU" sz="2400" dirty="0" smtClean="0"/>
              <a:t>и т.д.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71" y="2423761"/>
            <a:ext cx="3450771" cy="28187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171" y="1605643"/>
            <a:ext cx="29813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 smtClean="0"/>
              <a:t>Окно конфигурации ПЧ</a:t>
            </a:r>
            <a:endParaRPr lang="ru-RU" sz="3200" dirty="0"/>
          </a:p>
          <a:p>
            <a:endParaRPr lang="ru-RU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5216434" y="1695739"/>
            <a:ext cx="3927566" cy="45363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При нажатии кнопки «Параметры» в окне состоянии появляется окно вашего устройства </a:t>
            </a:r>
            <a:r>
              <a:rPr lang="en-US" sz="2400" dirty="0" smtClean="0"/>
              <a:t>c</a:t>
            </a:r>
            <a:r>
              <a:rPr lang="ru-RU" sz="2400" dirty="0" smtClean="0"/>
              <a:t> возможностью управлять параметрами (считывать их с устройства, а так же редактировать и записывать). Запись параметров производится только при остановленном ПЧ!!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82" y="1649058"/>
            <a:ext cx="5104584" cy="299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25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 smtClean="0"/>
              <a:t>Вкладка «Параметры ПЧ»</a:t>
            </a:r>
            <a:endParaRPr lang="ru-RU" sz="3200" dirty="0"/>
          </a:p>
          <a:p>
            <a:endParaRPr lang="ru-RU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919526" y="1452596"/>
            <a:ext cx="3998688" cy="164060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Прочитать заводские или </a:t>
            </a:r>
            <a:r>
              <a:rPr lang="ru-RU" sz="2000" dirty="0" smtClean="0"/>
              <a:t>ранее запрограммированные </a:t>
            </a:r>
            <a:r>
              <a:rPr lang="ru-RU" sz="2000" dirty="0"/>
              <a:t>параметры возможно при помощи кнопки «Прочитать с ПЧ» в главном меню во вкладке «Параметры ПЧ</a:t>
            </a:r>
            <a:r>
              <a:rPr lang="ru-RU" sz="2000" dirty="0" smtClean="0"/>
              <a:t>».</a:t>
            </a:r>
            <a:r>
              <a:rPr lang="ru-RU" sz="2000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526" y="3679254"/>
            <a:ext cx="3695700" cy="1800225"/>
          </a:xfrm>
          <a:prstGeom prst="rect">
            <a:avLst/>
          </a:prstGeom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1223826" y="3446576"/>
            <a:ext cx="3628390" cy="205765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Так же для записи измененных конфигураций в преобразователь это позволяет сделать кнопка «Записать в ПЧ», располагающаяся в этой же вкладке. Измененные параметры будут применены при следующем включении устройства. 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396" y="1554106"/>
            <a:ext cx="31432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89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200" dirty="0" smtClean="0"/>
              <a:t>Вкладка «Параметры ПЧ»</a:t>
            </a:r>
            <a:endParaRPr lang="ru-RU" sz="3200" dirty="0"/>
          </a:p>
          <a:p>
            <a:endParaRPr lang="ru-RU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4770118" y="1842823"/>
            <a:ext cx="3998688" cy="18321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/>
              <a:t>Сохранить параметры можно в отдельный файл для отправки и загрузки с другого устройства при помощи кнопок «Сохранить в -»/ «Загрузить из -» файла.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639" y="2266720"/>
            <a:ext cx="3084843" cy="14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97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1171917" y="5490980"/>
            <a:ext cx="6740434" cy="622435"/>
          </a:xfrm>
        </p:spPr>
        <p:txBody>
          <a:bodyPr/>
          <a:lstStyle/>
          <a:p>
            <a:r>
              <a:rPr lang="ru-RU" sz="1400" dirty="0" smtClean="0"/>
              <a:t>При возникновении проблем обращаться по адресу 911</a:t>
            </a:r>
            <a:r>
              <a:rPr lang="en-US" sz="1400" dirty="0" smtClean="0"/>
              <a:t>@ekf.su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20511329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И EKF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Л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СЛЕДНИ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EKF</Template>
  <TotalTime>208</TotalTime>
  <Words>315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PartnerCondensed</vt:lpstr>
      <vt:lpstr>Tahoma</vt:lpstr>
      <vt:lpstr>Wingdings</vt:lpstr>
      <vt:lpstr>ШАБЛОН ПРЕЗЕНТАЦИИ EKF</vt:lpstr>
      <vt:lpstr>БЛОК</vt:lpstr>
      <vt:lpstr>ПОСЛЕДНИЙ СЛАЙД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Бакулина Октябрина  Александровна</dc:creator>
  <cp:lastModifiedBy>Ермакова Дарья Александровна</cp:lastModifiedBy>
  <cp:revision>25</cp:revision>
  <dcterms:created xsi:type="dcterms:W3CDTF">2015-09-23T07:50:50Z</dcterms:created>
  <dcterms:modified xsi:type="dcterms:W3CDTF">2017-12-21T11:00:36Z</dcterms:modified>
</cp:coreProperties>
</file>